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0" r:id="rId1"/>
    <p:sldMasterId id="2147483852" r:id="rId2"/>
  </p:sldMasterIdLst>
  <p:notesMasterIdLst>
    <p:notesMasterId r:id="rId18"/>
  </p:notesMasterIdLst>
  <p:sldIdLst>
    <p:sldId id="256" r:id="rId3"/>
    <p:sldId id="257" r:id="rId4"/>
    <p:sldId id="258" r:id="rId5"/>
    <p:sldId id="260" r:id="rId6"/>
    <p:sldId id="262" r:id="rId7"/>
    <p:sldId id="263" r:id="rId8"/>
    <p:sldId id="265" r:id="rId9"/>
    <p:sldId id="264" r:id="rId10"/>
    <p:sldId id="266" r:id="rId11"/>
    <p:sldId id="267" r:id="rId12"/>
    <p:sldId id="270" r:id="rId13"/>
    <p:sldId id="268" r:id="rId14"/>
    <p:sldId id="259" r:id="rId15"/>
    <p:sldId id="261" r:id="rId16"/>
    <p:sldId id="269" r:id="rId17"/>
  </p:sldIdLst>
  <p:sldSz cx="9144000" cy="6858000" type="screen4x3"/>
  <p:notesSz cx="6858000" cy="9144000"/>
  <p:embeddedFontLst>
    <p:embeddedFont>
      <p:font typeface="Constantia" pitchFamily="18" charset="0"/>
      <p:regular r:id="rId19"/>
      <p:bold r:id="rId20"/>
      <p:italic r:id="rId21"/>
      <p:boldItalic r:id="rId22"/>
    </p:embeddedFont>
    <p:embeddedFont>
      <p:font typeface="Wingdings 2" pitchFamily="18" charset="2"/>
      <p:regular r:id="rId23"/>
    </p:embeddedFont>
    <p:embeddedFont>
      <p:font typeface="Lucida Sans" pitchFamily="34" charset="0"/>
      <p:regular r:id="rId24"/>
      <p:bold r:id="rId25"/>
      <p:italic r:id="rId26"/>
      <p:boldItalic r:id="rId27"/>
    </p:embeddedFont>
    <p:embeddedFont>
      <p:font typeface="Cambria" pitchFamily="18" charset="0"/>
      <p:regular r:id="rId28"/>
      <p:bold r:id="rId29"/>
      <p:italic r:id="rId30"/>
      <p:boldItalic r:id="rId31"/>
    </p:embeddedFont>
    <p:embeddedFont>
      <p:font typeface="Candara" pitchFamily="34" charset="0"/>
      <p:regular r:id="rId32"/>
      <p:bold r:id="rId33"/>
      <p:italic r:id="rId34"/>
      <p:boldItalic r:id="rId35"/>
    </p:embeddedFont>
    <p:embeddedFont>
      <p:font typeface="Corbel" pitchFamily="34" charset="0"/>
      <p:regular r:id="rId36"/>
      <p:bold r:id="rId37"/>
      <p:italic r:id="rId38"/>
      <p:boldItalic r:id="rId39"/>
    </p:embeddedFont>
    <p:embeddedFont>
      <p:font typeface="Book Antiqua" pitchFamily="18" charset="0"/>
      <p:regular r:id="rId40"/>
      <p:bold r:id="rId41"/>
      <p:italic r:id="rId42"/>
      <p:boldItalic r:id="rId43"/>
    </p:embeddedFont>
    <p:embeddedFont>
      <p:font typeface="Calibri" pitchFamily="34" charset="0"/>
      <p:regular r:id="rId44"/>
      <p:bold r:id="rId45"/>
      <p:italic r:id="rId46"/>
      <p:boldItalic r:id="rId47"/>
    </p:embeddedFont>
    <p:embeddedFont>
      <p:font typeface="Wingdings 3"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776" autoAdjust="0"/>
  </p:normalViewPr>
  <p:slideViewPr>
    <p:cSldViewPr>
      <p:cViewPr varScale="1">
        <p:scale>
          <a:sx n="101" d="100"/>
          <a:sy n="101" d="100"/>
        </p:scale>
        <p:origin x="-19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1D197-373F-4C7C-A0C5-FCF1C493C959}" type="datetimeFigureOut">
              <a:rPr lang="en-US" smtClean="0"/>
              <a:pPr/>
              <a:t>10/28/2007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DAA6B-4B08-4DA5-AFCF-E08C1C5735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p>
          <a:p>
            <a:r>
              <a:rPr lang="en-US" dirty="0" smtClean="0"/>
              <a:t>From Nehemiah 13:6 we learn in</a:t>
            </a:r>
            <a:r>
              <a:rPr lang="en-US" baseline="0" dirty="0" smtClean="0"/>
              <a:t> the 32</a:t>
            </a:r>
            <a:r>
              <a:rPr lang="en-US" baseline="30000" dirty="0" smtClean="0"/>
              <a:t>nd</a:t>
            </a:r>
            <a:r>
              <a:rPr lang="en-US" baseline="0" dirty="0" smtClean="0"/>
              <a:t> year of </a:t>
            </a:r>
            <a:r>
              <a:rPr lang="en-US" baseline="0" dirty="0" err="1" smtClean="0"/>
              <a:t>Artaxerxes</a:t>
            </a:r>
            <a:r>
              <a:rPr lang="en-US" baseline="0" dirty="0" smtClean="0"/>
              <a:t> 433-32 BC, Nehemiah was recalled back to Persia perhaps to give account of his work. During this time many evils were allowed to incubate and hatch among Israel. When Nehemiah returned he was disgusted what he had seen.  Ezra was probably dead by this time and unless God had raised up Malachi, Nehemiah would probably have had to meet these challenges alone.</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beseech you therefore, brethren, by the mercies of God, that you present your bodies a living sacrifice, holy, acceptable to God, which is your reasonable service” (Rom. 12:1)</a:t>
            </a:r>
          </a:p>
          <a:p>
            <a:endParaRPr lang="en-US" dirty="0" smtClean="0"/>
          </a:p>
          <a:p>
            <a:r>
              <a:rPr lang="en-US" dirty="0" smtClean="0"/>
              <a:t>“So let each one give as he purposes in his heart, not grudgingly or of necessity; for God loves a cheerful give” (2 Cor. 9:7)</a:t>
            </a:r>
          </a:p>
          <a:p>
            <a:r>
              <a:rPr lang="en-US" dirty="0" smtClean="0"/>
              <a:t>“For if there is first a willing mind, it is accepted according to what one has, and not according to what he does not have” (2 Cor. 8:12). You need to ask, am I really giving according to what I have or according to what I have left over after I have</a:t>
            </a:r>
            <a:r>
              <a:rPr lang="en-US" baseline="0" dirty="0" smtClean="0"/>
              <a:t> spent it on my own pleasure?  Would the government accept taxes that way? Would God accept His offering that way?</a:t>
            </a:r>
            <a:endParaRPr lang="en-US" dirty="0" smtClean="0"/>
          </a:p>
        </p:txBody>
      </p:sp>
      <p:sp>
        <p:nvSpPr>
          <p:cNvPr id="4" name="Slide Number Placeholder 3"/>
          <p:cNvSpPr>
            <a:spLocks noGrp="1"/>
          </p:cNvSpPr>
          <p:nvPr>
            <p:ph type="sldNum" sz="quarter" idx="10"/>
          </p:nvPr>
        </p:nvSpPr>
        <p:spPr/>
        <p:txBody>
          <a:bodyPr/>
          <a:lstStyle/>
          <a:p>
            <a:fld id="{168DAA6B-4B08-4DA5-AFCF-E08C1C57359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understand that the prophet</a:t>
            </a:r>
            <a:r>
              <a:rPr lang="en-US" baseline="0" dirty="0" smtClean="0"/>
              <a:t> also employed messages of hope for his people. He rebuked their sins and took on their skepticism but also gave reason to rejoice.  [CLICK thru]</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[CLICK X2]</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X2] Israel was blind to God’s love</a:t>
            </a:r>
            <a:r>
              <a:rPr lang="en-US" baseline="0" dirty="0" smtClean="0"/>
              <a:t> even though God surely loved them. It reminds me of a disobedient child with all kinds of foolishness bound up in him screaming at his parents that “you don’t love me” when they simply try to instruct him or deny him something harmful or discipline him against what is wrong. Regardless of the fact that his parents sacrificed limitless time, sleeplessness, money and perhaps even health for his well-being; regardless of all the food, clothing and shelter they have provided; regardless of all the entertainment they have provided; the child has erased all from his mind and mouth every decent deed done and screams “you don’ t love me.” </a:t>
            </a:r>
          </a:p>
          <a:p>
            <a:endParaRPr lang="en-US" baseline="0" dirty="0" smtClean="0"/>
          </a:p>
          <a:p>
            <a:r>
              <a:rPr lang="en-US" baseline="0" dirty="0" smtClean="0"/>
              <a:t>In reality, it is the child who lacks to show love and gratitude to his parents for all that they have done and for all that they are.  “The eye that mocks his father, And scorns obedience to his mother, The ravens of the valley will pick it out, And the young eagles will eat it” (Prov. 30:17).  Unless corrected, such a one is on a collision course with death.</a:t>
            </a:r>
          </a:p>
          <a:p>
            <a:endParaRPr lang="en-US" baseline="0" dirty="0" smtClean="0"/>
          </a:p>
          <a:p>
            <a:r>
              <a:rPr lang="en-US" baseline="0" dirty="0" smtClean="0"/>
              <a:t>Israel forgot that God had provided her with a rich history of protection securing her from those who hated her and yet all she can now see is that God is mean and withholding any good.  </a:t>
            </a:r>
          </a:p>
          <a:p>
            <a:endParaRPr lang="en-US" baseline="0" dirty="0" smtClean="0"/>
          </a:p>
          <a:p>
            <a:r>
              <a:rPr lang="en-US" baseline="0" dirty="0" smtClean="0"/>
              <a:t>Some do that today when calamity strikes.  A disrespectful terrorist starts fires in California and some people wonder why God would do that to them. If that is not equating God with an arsonist, I don’t know what it is.  To make matters worse, News programs have false teachers like Joel Osteen on who when asked such a question like this only skirts the issue and tells people that we just need to love God and know that God loves us. Mr. Osteen, if he would get back to the Bible would soon discover that there is another being who walks the face of the earth seeking to devour—Satan (cf. 1 Pet. 5:8). He would learn soon learn that all people either work for God or for Satan and all of our deeds are “in God” or “in the devil” and that repercussions will follow.</a:t>
            </a:r>
          </a:p>
          <a:p>
            <a:endParaRPr lang="en-US" baseline="0" dirty="0" smtClean="0"/>
          </a:p>
          <a:p>
            <a:r>
              <a:rPr lang="en-US" baseline="0" dirty="0" smtClean="0"/>
              <a:t>Others question God’s love today when they castigate and make fun of God’s love because He has created a place of hell provided for those who do not love and obey Him in return. They make fun of Him by suggesting that God is an evil tyrant who if you don’t love, then he will just send you to hell to burn. They reduce God as simply a being that must give all; love all, provide for all, accept all regardless of what man may do.  They also elevate man as one who must be able to give none, love none and yet still be acceptable to God???</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X2] They were also blind to their</a:t>
            </a:r>
            <a:r>
              <a:rPr lang="en-US" baseline="0" dirty="0" smtClean="0"/>
              <a:t> own guilt. They couldn’t see how they failed in honoring God. Yet this is a real danger that can creep into God’s camp anywhere at anytime when we forget two things [CLICK X2].  </a:t>
            </a:r>
          </a:p>
          <a:p>
            <a:endParaRPr lang="en-US" baseline="0" dirty="0" smtClean="0"/>
          </a:p>
          <a:p>
            <a:r>
              <a:rPr lang="en-US" baseline="0" dirty="0" smtClean="0"/>
              <a:t>[CLICK] Simon Peter was an experienced fisherman and toiled all night to get a good catch but got skunked.  After a frustrating and tiresome evening, he saw Jesus by chance wanting his boat to go out a little in the sea and teach the people. After Jesus was done teaching, He asked Peter to launch out into the deep and let down his net. It didn’t make any sense because Peter had already tried fishing the best places at the best time and got nothing. But he retains his humility and when he catches a large number of fish, he is overwhelmed by his own sinful state next to the Jesus.</a:t>
            </a:r>
          </a:p>
          <a:p>
            <a:endParaRPr lang="en-US" baseline="0" dirty="0" smtClean="0"/>
          </a:p>
          <a:p>
            <a:r>
              <a:rPr lang="en-US" baseline="0" dirty="0" smtClean="0"/>
              <a:t>It is easy to get caught up in our work, in our wisdom, in our thinking, in our jobs, in our careers and forget that we are a sinful man in need of deep humility and the forgiveness of God.</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were</a:t>
            </a:r>
            <a:r>
              <a:rPr lang="en-US" baseline="0" dirty="0" smtClean="0"/>
              <a:t> also blind to defiling the Lord’s table [CLICK X2]</a:t>
            </a:r>
          </a:p>
          <a:p>
            <a:endParaRPr lang="en-US" baseline="0" dirty="0" smtClean="0"/>
          </a:p>
          <a:p>
            <a:r>
              <a:rPr lang="en-US" baseline="0" dirty="0" smtClean="0"/>
              <a:t>[CLICK] We can defile the Lord’s Table today too if we are not careful.  We have no less to expect God to be any less angry if we do! How might we spoil the table of the Lord? </a:t>
            </a:r>
          </a:p>
          <a:p>
            <a:endParaRPr lang="en-US" baseline="0" dirty="0" smtClean="0"/>
          </a:p>
          <a:p>
            <a:r>
              <a:rPr lang="en-US" baseline="0" dirty="0" smtClean="0"/>
              <a:t>[CLICK X5]</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thru] “Then He will answer them, saying, ‘Assuredly, I say to you, inasmuch as you did not do it to one of the least of these, you did not do it to Me.” (Matt. 25:45)</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X2]The</a:t>
            </a:r>
            <a:r>
              <a:rPr lang="en-US" baseline="0" dirty="0" smtClean="0"/>
              <a:t> internet is filled with harsh and hateful language against God.  God will bring all these into judgment. [CLICK]</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Israel was blind to their leaving God which</a:t>
            </a:r>
            <a:r>
              <a:rPr lang="en-US" baseline="0" dirty="0" smtClean="0"/>
              <a:t> is why they asked “in what way shall we return?”  They do not see themselves as needing to return. Awe, the self-righteousness of the Pharisee movement is hereby in its infancy.</a:t>
            </a:r>
            <a:endParaRPr lang="en-US" dirty="0" smtClean="0"/>
          </a:p>
        </p:txBody>
      </p:sp>
      <p:sp>
        <p:nvSpPr>
          <p:cNvPr id="4" name="Slide Number Placeholder 3"/>
          <p:cNvSpPr>
            <a:spLocks noGrp="1"/>
          </p:cNvSpPr>
          <p:nvPr>
            <p:ph type="sldNum" sz="quarter" idx="10"/>
          </p:nvPr>
        </p:nvSpPr>
        <p:spPr/>
        <p:txBody>
          <a:bodyPr/>
          <a:lstStyle/>
          <a:p>
            <a:fld id="{168DAA6B-4B08-4DA5-AFCF-E08C1C57359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ways that they could have robbed God by withholding</a:t>
            </a:r>
            <a:r>
              <a:rPr lang="en-US" baseline="0" dirty="0" smtClean="0"/>
              <a:t> the tithe for the priests (CLICK X2)</a:t>
            </a:r>
            <a:endParaRPr lang="en-US" dirty="0"/>
          </a:p>
        </p:txBody>
      </p:sp>
      <p:sp>
        <p:nvSpPr>
          <p:cNvPr id="4" name="Slide Number Placeholder 3"/>
          <p:cNvSpPr>
            <a:spLocks noGrp="1"/>
          </p:cNvSpPr>
          <p:nvPr>
            <p:ph type="sldNum" sz="quarter" idx="10"/>
          </p:nvPr>
        </p:nvSpPr>
        <p:spPr/>
        <p:txBody>
          <a:bodyPr/>
          <a:lstStyle/>
          <a:p>
            <a:fld id="{168DAA6B-4B08-4DA5-AFCF-E08C1C57359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16" name="Slide Number Placeholder 15"/>
          <p:cNvSpPr>
            <a:spLocks noGrp="1"/>
          </p:cNvSpPr>
          <p:nvPr>
            <p:ph type="sldNum" sz="quarter" idx="11"/>
          </p:nvPr>
        </p:nvSpPr>
        <p:spPr/>
        <p:txBody>
          <a:bodyPr/>
          <a:lstStyle/>
          <a:p>
            <a:fld id="{3B73BA55-E84C-4566-AFF0-5302D7C4CC3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B73BA55-E84C-4566-AFF0-5302D7C4CC3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B73BA55-E84C-4566-AFF0-5302D7C4CC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05517EB-A3B2-4BD1-AAAE-305B52F6DC10}" type="datetimeFigureOut">
              <a:rPr lang="en-US" smtClean="0"/>
              <a:pPr/>
              <a:t>10/28/2007</a:t>
            </a:fld>
            <a:endParaRPr lang="en-US"/>
          </a:p>
        </p:txBody>
      </p:sp>
      <p:sp>
        <p:nvSpPr>
          <p:cNvPr id="15" name="Slide Number Placeholder 14"/>
          <p:cNvSpPr>
            <a:spLocks noGrp="1"/>
          </p:cNvSpPr>
          <p:nvPr>
            <p:ph type="sldNum" sz="quarter" idx="15"/>
          </p:nvPr>
        </p:nvSpPr>
        <p:spPr/>
        <p:txBody>
          <a:bodyPr/>
          <a:lstStyle>
            <a:lvl1pPr algn="ctr">
              <a:defRPr/>
            </a:lvl1pPr>
          </a:lstStyle>
          <a:p>
            <a:fld id="{3B73BA55-E84C-4566-AFF0-5302D7C4CC3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A55-E84C-4566-AFF0-5302D7C4CC3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A55-E84C-4566-AFF0-5302D7C4CC3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73BA55-E84C-4566-AFF0-5302D7C4CC3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3BA55-E84C-4566-AFF0-5302D7C4CC3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3BA55-E84C-4566-AFF0-5302D7C4CC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05517EB-A3B2-4BD1-AAAE-305B52F6DC10}" type="datetimeFigureOut">
              <a:rPr lang="en-US" smtClean="0"/>
              <a:pPr/>
              <a:t>10/28/2007</a:t>
            </a:fld>
            <a:endParaRPr lang="en-US"/>
          </a:p>
        </p:txBody>
      </p:sp>
      <p:sp>
        <p:nvSpPr>
          <p:cNvPr id="9" name="Slide Number Placeholder 8"/>
          <p:cNvSpPr>
            <a:spLocks noGrp="1"/>
          </p:cNvSpPr>
          <p:nvPr>
            <p:ph type="sldNum" sz="quarter" idx="15"/>
          </p:nvPr>
        </p:nvSpPr>
        <p:spPr/>
        <p:txBody>
          <a:bodyPr/>
          <a:lstStyle/>
          <a:p>
            <a:fld id="{3B73BA55-E84C-4566-AFF0-5302D7C4CC3D}"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05517EB-A3B2-4BD1-AAAE-305B52F6DC10}" type="datetimeFigureOut">
              <a:rPr lang="en-US" smtClean="0"/>
              <a:pPr/>
              <a:t>10/28/2007</a:t>
            </a:fld>
            <a:endParaRPr lang="en-US"/>
          </a:p>
        </p:txBody>
      </p:sp>
      <p:sp>
        <p:nvSpPr>
          <p:cNvPr id="9" name="Slide Number Placeholder 8"/>
          <p:cNvSpPr>
            <a:spLocks noGrp="1"/>
          </p:cNvSpPr>
          <p:nvPr>
            <p:ph type="sldNum" sz="quarter" idx="11"/>
          </p:nvPr>
        </p:nvSpPr>
        <p:spPr/>
        <p:txBody>
          <a:bodyPr/>
          <a:lstStyle/>
          <a:p>
            <a:fld id="{3B73BA55-E84C-4566-AFF0-5302D7C4CC3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05517EB-A3B2-4BD1-AAAE-305B52F6DC10}" type="datetimeFigureOut">
              <a:rPr lang="en-US" smtClean="0"/>
              <a:pPr/>
              <a:t>10/28/2007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B73BA55-E84C-4566-AFF0-5302D7C4CC3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05517EB-A3B2-4BD1-AAAE-305B52F6DC10}" type="datetimeFigureOut">
              <a:rPr lang="en-US" smtClean="0"/>
              <a:pPr/>
              <a:t>10/28/2007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B73BA55-E84C-4566-AFF0-5302D7C4CC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burden of the word of the LORD to Israel by Malachi” (1:1)</a:t>
            </a:r>
            <a:endParaRPr lang="en-US" dirty="0"/>
          </a:p>
        </p:txBody>
      </p:sp>
      <p:sp>
        <p:nvSpPr>
          <p:cNvPr id="2" name="Title 1"/>
          <p:cNvSpPr>
            <a:spLocks noGrp="1"/>
          </p:cNvSpPr>
          <p:nvPr>
            <p:ph type="ctrTitle"/>
          </p:nvPr>
        </p:nvSpPr>
        <p:spPr/>
        <p:txBody>
          <a:bodyPr/>
          <a:lstStyle/>
          <a:p>
            <a:r>
              <a:rPr lang="en-US" dirty="0" smtClean="0"/>
              <a:t>Messages In Malachi</a:t>
            </a:r>
            <a:endParaRPr lang="en-US" dirty="0"/>
          </a:p>
        </p:txBody>
      </p:sp>
      <p:pic>
        <p:nvPicPr>
          <p:cNvPr id="208898" name="Picture 2" descr="http://downloads.clipart.com/33378142.png?t=1192609763&amp;h=3228f71d01dfdd7f5f158655991285f1&amp;u=stevenjwallace"/>
          <p:cNvPicPr>
            <a:picLocks noChangeAspect="1" noChangeArrowheads="1"/>
          </p:cNvPicPr>
          <p:nvPr/>
        </p:nvPicPr>
        <p:blipFill>
          <a:blip r:embed="rId4"/>
          <a:srcRect/>
          <a:stretch>
            <a:fillRect/>
          </a:stretch>
        </p:blipFill>
        <p:spPr bwMode="auto">
          <a:xfrm>
            <a:off x="1981200" y="228600"/>
            <a:ext cx="4787900" cy="2667726"/>
          </a:xfrm>
          <a:prstGeom prst="rect">
            <a:avLst/>
          </a:prstGeom>
          <a:ln>
            <a:noFill/>
          </a:ln>
          <a:effectLst>
            <a:outerShdw blurRad="292100" dist="139700" dir="2700000" algn="tl" rotWithShape="0">
              <a:srgbClr val="333333">
                <a:alpha val="65000"/>
              </a:srgbClr>
            </a:outerShdw>
          </a:effectLst>
        </p:spPr>
      </p:pic>
      <p:pic>
        <p:nvPicPr>
          <p:cNvPr id="208900" name="Picture 4" descr="http://downloads.clipart.com/391919.jpg?t=1192610107&amp;h=be6ce5bde4ebb1127bc3050642437c42&amp;u=stevenjwallace"/>
          <p:cNvPicPr>
            <a:picLocks noChangeAspect="1" noChangeArrowheads="1"/>
          </p:cNvPicPr>
          <p:nvPr/>
        </p:nvPicPr>
        <p:blipFill>
          <a:blip r:embed="rId5"/>
          <a:srcRect/>
          <a:stretch>
            <a:fillRect/>
          </a:stretch>
        </p:blipFill>
        <p:spPr bwMode="auto">
          <a:xfrm>
            <a:off x="6705600" y="381000"/>
            <a:ext cx="2228850" cy="1741026"/>
          </a:xfrm>
          <a:prstGeom prst="rect">
            <a:avLst/>
          </a:prstGeom>
          <a:noFill/>
          <a:effectLst>
            <a:softEdge rad="635000"/>
          </a:effectLst>
        </p:spPr>
      </p:pic>
      <p:sp>
        <p:nvSpPr>
          <p:cNvPr id="6" name="TextBox 5"/>
          <p:cNvSpPr txBox="1"/>
          <p:nvPr/>
        </p:nvSpPr>
        <p:spPr>
          <a:xfrm>
            <a:off x="5334000" y="3135868"/>
            <a:ext cx="1766574" cy="369332"/>
          </a:xfrm>
          <a:prstGeom prst="rect">
            <a:avLst/>
          </a:prstGeom>
          <a:noFill/>
        </p:spPr>
        <p:txBody>
          <a:bodyPr wrap="none" rtlCol="0">
            <a:spAutoFit/>
          </a:bodyPr>
          <a:lstStyle/>
          <a:p>
            <a:r>
              <a:rPr lang="en-US" i="1" dirty="0" smtClean="0"/>
              <a:t>(my messenger)</a:t>
            </a:r>
            <a:endParaRPr lang="en-US" i="1" dirty="0"/>
          </a:p>
        </p:txBody>
      </p:sp>
      <p:sp>
        <p:nvSpPr>
          <p:cNvPr id="7" name="TextBox 6"/>
          <p:cNvSpPr txBox="1"/>
          <p:nvPr/>
        </p:nvSpPr>
        <p:spPr>
          <a:xfrm>
            <a:off x="685800" y="5029200"/>
            <a:ext cx="5085944" cy="923330"/>
          </a:xfrm>
          <a:prstGeom prst="rect">
            <a:avLst/>
          </a:prstGeom>
          <a:noFill/>
        </p:spPr>
        <p:txBody>
          <a:bodyPr wrap="none" rtlCol="0">
            <a:spAutoFit/>
          </a:bodyPr>
          <a:lstStyle/>
          <a:p>
            <a:r>
              <a:rPr lang="en-US" dirty="0" smtClean="0"/>
              <a:t>Date:  ca. 430 BC (Days of Nehemiah)</a:t>
            </a:r>
          </a:p>
          <a:p>
            <a:r>
              <a:rPr lang="en-US" dirty="0" smtClean="0"/>
              <a:t>Old Testament Placement: last of minor prophets</a:t>
            </a:r>
          </a:p>
          <a:p>
            <a:r>
              <a:rPr lang="en-US" dirty="0" smtClean="0"/>
              <a:t>Style: </a:t>
            </a:r>
            <a:r>
              <a:rPr lang="en-US" dirty="0"/>
              <a:t>r</a:t>
            </a:r>
            <a:r>
              <a:rPr lang="en-US" dirty="0" smtClean="0"/>
              <a:t>easoner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a:xfrm>
            <a:off x="457200" y="1524000"/>
            <a:ext cx="4059936" cy="5715000"/>
          </a:xfrm>
        </p:spPr>
        <p:txBody>
          <a:bodyPr>
            <a:normAutofit/>
          </a:bodyPr>
          <a:lstStyle/>
          <a:p>
            <a:r>
              <a:rPr lang="en-US" dirty="0" smtClean="0">
                <a:solidFill>
                  <a:schemeClr val="tx1">
                    <a:lumMod val="75000"/>
                  </a:schemeClr>
                </a:solidFill>
              </a:rPr>
              <a:t>blind to God’s love (1:2)</a:t>
            </a:r>
          </a:p>
          <a:p>
            <a:r>
              <a:rPr lang="en-US" dirty="0" smtClean="0">
                <a:solidFill>
                  <a:schemeClr val="tx1">
                    <a:lumMod val="75000"/>
                  </a:schemeClr>
                </a:solidFill>
              </a:rPr>
              <a:t>blind to guilt (1:6)</a:t>
            </a:r>
          </a:p>
          <a:p>
            <a:r>
              <a:rPr lang="en-US" dirty="0" smtClean="0">
                <a:solidFill>
                  <a:schemeClr val="tx1">
                    <a:lumMod val="75000"/>
                  </a:schemeClr>
                </a:solidFill>
              </a:rPr>
              <a:t>blind to defiling the Lord’s Table (1:7, 12-14)</a:t>
            </a:r>
          </a:p>
          <a:p>
            <a:r>
              <a:rPr lang="en-US" dirty="0" smtClean="0">
                <a:solidFill>
                  <a:schemeClr val="tx1">
                    <a:lumMod val="75000"/>
                  </a:schemeClr>
                </a:solidFill>
              </a:rPr>
              <a:t>blind to massacring marriage (2:11-16)</a:t>
            </a:r>
          </a:p>
          <a:p>
            <a:r>
              <a:rPr lang="en-US" dirty="0" smtClean="0">
                <a:solidFill>
                  <a:schemeClr val="tx1">
                    <a:lumMod val="75000"/>
                  </a:schemeClr>
                </a:solidFill>
              </a:rPr>
              <a:t>blind to wearying God (2:17)</a:t>
            </a:r>
            <a:endParaRPr lang="en-US" dirty="0">
              <a:solidFill>
                <a:schemeClr val="tx1">
                  <a:lumMod val="75000"/>
                </a:schemeClr>
              </a:solidFill>
            </a:endParaRPr>
          </a:p>
        </p:txBody>
      </p:sp>
      <p:sp>
        <p:nvSpPr>
          <p:cNvPr id="4" name="Content Placeholder 3"/>
          <p:cNvSpPr>
            <a:spLocks noGrp="1"/>
          </p:cNvSpPr>
          <p:nvPr>
            <p:ph sz="half" idx="2"/>
          </p:nvPr>
        </p:nvSpPr>
        <p:spPr>
          <a:xfrm>
            <a:off x="4648200" y="1524000"/>
            <a:ext cx="4059936" cy="5334000"/>
          </a:xfrm>
        </p:spPr>
        <p:txBody>
          <a:bodyPr>
            <a:normAutofit/>
          </a:bodyPr>
          <a:lstStyle/>
          <a:p>
            <a:r>
              <a:rPr lang="en-US" dirty="0" smtClean="0">
                <a:solidFill>
                  <a:schemeClr val="tx1">
                    <a:lumMod val="75000"/>
                  </a:schemeClr>
                </a:solidFill>
              </a:rPr>
              <a:t>blind to the nature of the Lord’s 1</a:t>
            </a:r>
            <a:r>
              <a:rPr lang="en-US" baseline="30000" dirty="0" smtClean="0">
                <a:solidFill>
                  <a:schemeClr val="tx1">
                    <a:lumMod val="75000"/>
                  </a:schemeClr>
                </a:solidFill>
              </a:rPr>
              <a:t>st</a:t>
            </a:r>
            <a:r>
              <a:rPr lang="en-US" dirty="0" smtClean="0">
                <a:solidFill>
                  <a:schemeClr val="tx1">
                    <a:lumMod val="75000"/>
                  </a:schemeClr>
                </a:solidFill>
              </a:rPr>
              <a:t> coming (3:1-3; 4:1ff)</a:t>
            </a:r>
          </a:p>
          <a:p>
            <a:r>
              <a:rPr lang="en-US" dirty="0" smtClean="0"/>
              <a:t>blind to their history of leaving God (3:7)</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a:xfrm>
            <a:off x="457200" y="1524000"/>
            <a:ext cx="4059936" cy="5715000"/>
          </a:xfrm>
        </p:spPr>
        <p:txBody>
          <a:bodyPr>
            <a:normAutofit/>
          </a:bodyPr>
          <a:lstStyle/>
          <a:p>
            <a:r>
              <a:rPr lang="en-US" dirty="0" smtClean="0">
                <a:solidFill>
                  <a:schemeClr val="tx1">
                    <a:lumMod val="75000"/>
                  </a:schemeClr>
                </a:solidFill>
              </a:rPr>
              <a:t>blind to God’s love (1:2)</a:t>
            </a:r>
          </a:p>
          <a:p>
            <a:r>
              <a:rPr lang="en-US" dirty="0" smtClean="0">
                <a:solidFill>
                  <a:schemeClr val="tx1">
                    <a:lumMod val="75000"/>
                  </a:schemeClr>
                </a:solidFill>
              </a:rPr>
              <a:t>blind to guilt (1:6)</a:t>
            </a:r>
          </a:p>
          <a:p>
            <a:r>
              <a:rPr lang="en-US" dirty="0" smtClean="0">
                <a:solidFill>
                  <a:schemeClr val="tx1">
                    <a:lumMod val="75000"/>
                  </a:schemeClr>
                </a:solidFill>
              </a:rPr>
              <a:t>blind to defiling the Lord’s Table (1:7, 12-14)</a:t>
            </a:r>
          </a:p>
          <a:p>
            <a:r>
              <a:rPr lang="en-US" dirty="0" smtClean="0">
                <a:solidFill>
                  <a:schemeClr val="tx1">
                    <a:lumMod val="75000"/>
                  </a:schemeClr>
                </a:solidFill>
              </a:rPr>
              <a:t>blind to massacring marriage (2:11-16)</a:t>
            </a:r>
          </a:p>
          <a:p>
            <a:r>
              <a:rPr lang="en-US" dirty="0" smtClean="0">
                <a:solidFill>
                  <a:schemeClr val="tx1">
                    <a:lumMod val="75000"/>
                  </a:schemeClr>
                </a:solidFill>
              </a:rPr>
              <a:t>blind to wearying God (2:17)</a:t>
            </a:r>
            <a:endParaRPr lang="en-US" dirty="0">
              <a:solidFill>
                <a:schemeClr val="tx1">
                  <a:lumMod val="75000"/>
                </a:schemeClr>
              </a:solidFill>
            </a:endParaRPr>
          </a:p>
        </p:txBody>
      </p:sp>
      <p:sp>
        <p:nvSpPr>
          <p:cNvPr id="4" name="Content Placeholder 3"/>
          <p:cNvSpPr>
            <a:spLocks noGrp="1"/>
          </p:cNvSpPr>
          <p:nvPr>
            <p:ph sz="half" idx="2"/>
          </p:nvPr>
        </p:nvSpPr>
        <p:spPr>
          <a:xfrm>
            <a:off x="4648200" y="1524000"/>
            <a:ext cx="4059936" cy="5334000"/>
          </a:xfrm>
        </p:spPr>
        <p:txBody>
          <a:bodyPr>
            <a:normAutofit/>
          </a:bodyPr>
          <a:lstStyle/>
          <a:p>
            <a:r>
              <a:rPr lang="en-US" dirty="0" smtClean="0">
                <a:solidFill>
                  <a:schemeClr val="tx1">
                    <a:lumMod val="75000"/>
                  </a:schemeClr>
                </a:solidFill>
              </a:rPr>
              <a:t>blind to the nature of the Lord’s 1</a:t>
            </a:r>
            <a:r>
              <a:rPr lang="en-US" baseline="30000" dirty="0" smtClean="0">
                <a:solidFill>
                  <a:schemeClr val="tx1">
                    <a:lumMod val="75000"/>
                  </a:schemeClr>
                </a:solidFill>
              </a:rPr>
              <a:t>st</a:t>
            </a:r>
            <a:r>
              <a:rPr lang="en-US" dirty="0" smtClean="0">
                <a:solidFill>
                  <a:schemeClr val="tx1">
                    <a:lumMod val="75000"/>
                  </a:schemeClr>
                </a:solidFill>
              </a:rPr>
              <a:t> coming (3:1-3; 4:1ff)</a:t>
            </a:r>
          </a:p>
          <a:p>
            <a:r>
              <a:rPr lang="en-US" dirty="0" smtClean="0">
                <a:solidFill>
                  <a:schemeClr val="tx1">
                    <a:lumMod val="75000"/>
                  </a:schemeClr>
                </a:solidFill>
              </a:rPr>
              <a:t>blind to their history of leaving God (3:7)</a:t>
            </a:r>
          </a:p>
          <a:p>
            <a:r>
              <a:rPr lang="en-US" dirty="0" smtClean="0"/>
              <a:t>blind to robbing God (3:8)</a:t>
            </a:r>
          </a:p>
          <a:p>
            <a:pPr lvl="1"/>
            <a:r>
              <a:rPr lang="en-US" dirty="0" smtClean="0"/>
              <a:t>in support of Levites (Lev. 27:30-33; Deut. 12:1-19)</a:t>
            </a:r>
          </a:p>
          <a:p>
            <a:pPr lvl="1"/>
            <a:r>
              <a:rPr lang="en-US" dirty="0" smtClean="0"/>
              <a:t>Levites in supporting high priest (Num. 18:21-32)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thought of being robbed</a:t>
            </a:r>
          </a:p>
          <a:p>
            <a:r>
              <a:rPr lang="en-US" dirty="0" smtClean="0"/>
              <a:t>ways we rob God</a:t>
            </a:r>
          </a:p>
          <a:p>
            <a:pPr lvl="1"/>
            <a:r>
              <a:rPr lang="en-US" dirty="0" smtClean="0"/>
              <a:t>withholding ourselves from Him (Rom. 12:1)</a:t>
            </a:r>
          </a:p>
          <a:p>
            <a:pPr lvl="1"/>
            <a:r>
              <a:rPr lang="en-US" dirty="0" smtClean="0"/>
              <a:t>withholding a proper spirit in giving (2 Cor. 9:7)</a:t>
            </a:r>
          </a:p>
          <a:p>
            <a:pPr lvl="1"/>
            <a:r>
              <a:rPr lang="en-US" dirty="0" smtClean="0"/>
              <a:t>withholding a proper amount (2 Cor. 8:12)</a:t>
            </a:r>
          </a:p>
          <a:p>
            <a:r>
              <a:rPr lang="en-US" dirty="0" smtClean="0"/>
              <a:t>why we rob God</a:t>
            </a:r>
          </a:p>
          <a:p>
            <a:pPr lvl="1"/>
            <a:r>
              <a:rPr lang="en-US" dirty="0" smtClean="0"/>
              <a:t>deluded into thinking God is more relaxed today</a:t>
            </a:r>
          </a:p>
          <a:p>
            <a:pPr lvl="1"/>
            <a:r>
              <a:rPr lang="en-US" dirty="0" smtClean="0"/>
              <a:t>won’t listen to what He wants</a:t>
            </a:r>
          </a:p>
          <a:p>
            <a:pPr lvl="1"/>
            <a:r>
              <a:rPr lang="en-US" dirty="0" smtClean="0"/>
              <a:t>willfully worldly</a:t>
            </a:r>
          </a:p>
          <a:p>
            <a:pPr lvl="2"/>
            <a:r>
              <a:rPr lang="en-US" b="1" dirty="0" smtClean="0"/>
              <a:t>over-occupational – allowing the world and self to fill us</a:t>
            </a:r>
          </a:p>
        </p:txBody>
      </p:sp>
      <p:sp>
        <p:nvSpPr>
          <p:cNvPr id="5" name="Title 4"/>
          <p:cNvSpPr>
            <a:spLocks noGrp="1"/>
          </p:cNvSpPr>
          <p:nvPr>
            <p:ph type="title"/>
          </p:nvPr>
        </p:nvSpPr>
        <p:spPr/>
        <p:txBody>
          <a:bodyPr/>
          <a:lstStyle/>
          <a:p>
            <a:r>
              <a:rPr smtClean="0"/>
              <a:t>Thoughts on Robbing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4"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1"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28"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35"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6">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42" dur="8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6">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49" dur="8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6">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6">
                                            <p:txEl>
                                              <p:pRg st="7" end="7"/>
                                            </p:txEl>
                                          </p:spTgt>
                                        </p:tgtEl>
                                        <p:attrNameLst>
                                          <p:attrName>style.visibility</p:attrName>
                                        </p:attrNameLst>
                                      </p:cBhvr>
                                      <p:to>
                                        <p:strVal val="visible"/>
                                      </p:to>
                                    </p:set>
                                    <p:anim calcmode="discrete" valueType="clr">
                                      <p:cBhvr override="childStyle">
                                        <p:cTn id="56" dur="80"/>
                                        <p:tgtEl>
                                          <p:spTgt spid="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6">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63"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6">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6">
                                            <p:txEl>
                                              <p:pRg st="9" end="9"/>
                                            </p:txEl>
                                          </p:spTgt>
                                        </p:tgtEl>
                                        <p:attrNameLst>
                                          <p:attrName>style.visibility</p:attrName>
                                        </p:attrNameLst>
                                      </p:cBhvr>
                                      <p:to>
                                        <p:strVal val="visible"/>
                                      </p:to>
                                    </p:set>
                                    <p:anim calcmode="discrete" valueType="clr">
                                      <p:cBhvr override="childStyle">
                                        <p:cTn id="70" dur="80"/>
                                        <p:tgtEl>
                                          <p:spTgt spid="6">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6">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6">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Hope</a:t>
            </a:r>
            <a:endParaRPr lang="en-US" sz="4400" dirty="0"/>
          </a:p>
        </p:txBody>
      </p:sp>
      <p:sp>
        <p:nvSpPr>
          <p:cNvPr id="3" name="Content Placeholder 2"/>
          <p:cNvSpPr>
            <a:spLocks noGrp="1"/>
          </p:cNvSpPr>
          <p:nvPr>
            <p:ph sz="half" idx="1"/>
          </p:nvPr>
        </p:nvSpPr>
        <p:spPr/>
        <p:txBody>
          <a:bodyPr/>
          <a:lstStyle/>
          <a:p>
            <a:r>
              <a:rPr lang="en-US" dirty="0" smtClean="0"/>
              <a:t>of Gentiles (1:11)</a:t>
            </a:r>
          </a:p>
          <a:p>
            <a:r>
              <a:rPr lang="en-US" dirty="0" smtClean="0"/>
              <a:t>of Messiah’s coming (3:1)</a:t>
            </a:r>
          </a:p>
          <a:p>
            <a:r>
              <a:rPr lang="en-US" dirty="0" smtClean="0"/>
              <a:t>of true worship restored (3:3)</a:t>
            </a:r>
          </a:p>
          <a:p>
            <a:r>
              <a:rPr lang="en-US" dirty="0" smtClean="0"/>
              <a:t>of being remembered by God (3:16)</a:t>
            </a:r>
          </a:p>
          <a:p>
            <a:r>
              <a:rPr lang="en-US" dirty="0" smtClean="0"/>
              <a:t>of adoption performed (3:17)</a:t>
            </a:r>
            <a:endParaRPr lang="en-US" dirty="0"/>
          </a:p>
        </p:txBody>
      </p:sp>
      <p:pic>
        <p:nvPicPr>
          <p:cNvPr id="214018" name="Picture 2" descr="http://downloads.clipart.com/21657590.png?t=1192662182&amp;h=e57c308acfadcfffb69b3ee1b0049892&amp;u=stevenjwallace"/>
          <p:cNvPicPr>
            <a:picLocks noGrp="1" noChangeAspect="1" noChangeArrowheads="1"/>
          </p:cNvPicPr>
          <p:nvPr>
            <p:ph sz="half" idx="2"/>
          </p:nvPr>
        </p:nvPicPr>
        <p:blipFill>
          <a:blip r:embed="rId3"/>
          <a:srcRect/>
          <a:stretch>
            <a:fillRect/>
          </a:stretch>
        </p:blipFill>
        <p:spPr bwMode="auto">
          <a:xfrm>
            <a:off x="4648200" y="2078058"/>
            <a:ext cx="4059238" cy="34638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fade">
                                      <p:cBhvr>
                                        <p:cTn id="7" dur="5000"/>
                                        <p:tgtEl>
                                          <p:spTgt spid="2140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None/>
            </a:pPr>
            <a:r>
              <a:rPr lang="en-US" dirty="0" smtClean="0"/>
              <a:t>14 “For as many as are led by the Spirit of God, these are sons of God.</a:t>
            </a:r>
          </a:p>
          <a:p>
            <a:pPr marL="514350" indent="-514350">
              <a:buNone/>
            </a:pPr>
            <a:r>
              <a:rPr lang="en-US" dirty="0" smtClean="0"/>
              <a:t>15  For you did not receive the spirit of bondage again to fear, but you received the Spirit of adoption by whom we cry out, "Abba, Father."</a:t>
            </a:r>
          </a:p>
          <a:p>
            <a:pPr marL="514350" indent="-514350">
              <a:buNone/>
            </a:pPr>
            <a:r>
              <a:rPr lang="en-US" dirty="0" smtClean="0"/>
              <a:t>16  The Spirit Himself bears witness with our spirit that we are children of God,</a:t>
            </a:r>
          </a:p>
          <a:p>
            <a:pPr marL="514350" indent="-514350">
              <a:buNone/>
            </a:pPr>
            <a:r>
              <a:rPr lang="en-US" dirty="0" smtClean="0"/>
              <a:t>17   and if children, then heirs––heirs of God and joint heirs with Christ, if indeed we suffer with Him, that we may also be glorified together.</a:t>
            </a:r>
          </a:p>
          <a:p>
            <a:pPr marL="514350" indent="-514350" algn="r">
              <a:buNone/>
            </a:pPr>
            <a:r>
              <a:rPr lang="en-US" dirty="0" smtClean="0"/>
              <a:t>Romans 8:14-17</a:t>
            </a:r>
          </a:p>
        </p:txBody>
      </p:sp>
      <p:sp>
        <p:nvSpPr>
          <p:cNvPr id="2" name="Title 1"/>
          <p:cNvSpPr>
            <a:spLocks noGrp="1"/>
          </p:cNvSpPr>
          <p:nvPr>
            <p:ph type="title"/>
          </p:nvPr>
        </p:nvSpPr>
        <p:spPr/>
        <p:txBody>
          <a:bodyPr/>
          <a:lstStyle/>
          <a:p>
            <a:r>
              <a:rPr sz="4400" smtClean="0"/>
              <a:t>Why Not Become A Child of God?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5800" y="76200"/>
            <a:ext cx="4191000" cy="1143000"/>
          </a:xfrm>
        </p:spPr>
        <p:txBody>
          <a:bodyPr>
            <a:normAutofit fontScale="90000"/>
          </a:bodyPr>
          <a:lstStyle/>
          <a:p>
            <a:r>
              <a:rPr smtClean="0"/>
              <a:t>The Spirit Leads To Be Baptized</a:t>
            </a:r>
            <a:endParaRPr lang="en-US" dirty="0"/>
          </a:p>
        </p:txBody>
      </p:sp>
      <p:sp>
        <p:nvSpPr>
          <p:cNvPr id="2" name="Content Placeholder 1"/>
          <p:cNvSpPr>
            <a:spLocks noGrp="1"/>
          </p:cNvSpPr>
          <p:nvPr>
            <p:ph idx="1"/>
          </p:nvPr>
        </p:nvSpPr>
        <p:spPr>
          <a:xfrm>
            <a:off x="4419600" y="1600200"/>
            <a:ext cx="4267200" cy="1981200"/>
          </a:xfrm>
          <a:effectLst>
            <a:outerShdw blurRad="190500" dist="228600" dir="2700000" sy="90000" rotWithShape="0">
              <a:srgbClr val="000000">
                <a:alpha val="25500"/>
              </a:srgbClr>
            </a:outerShdw>
            <a:softEdge rad="635000"/>
          </a:effectLst>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marL="514350" indent="-514350">
              <a:buNone/>
            </a:pPr>
            <a:r>
              <a:rPr lang="en-US" sz="2400" dirty="0" smtClean="0">
                <a:latin typeface="Cambria" pitchFamily="18" charset="0"/>
              </a:rPr>
              <a:t>26 For you are all sons of God through faith in Christ Jesus.</a:t>
            </a:r>
          </a:p>
          <a:p>
            <a:pPr marL="514350" indent="-514350">
              <a:buNone/>
            </a:pPr>
            <a:r>
              <a:rPr lang="en-US" sz="2400" dirty="0" smtClean="0">
                <a:latin typeface="Cambria" pitchFamily="18" charset="0"/>
              </a:rPr>
              <a:t>27  For as many of you as were baptized into Christ have put on Christ.</a:t>
            </a:r>
          </a:p>
          <a:p>
            <a:pPr marL="514350" indent="-514350" algn="r">
              <a:buNone/>
            </a:pPr>
            <a:r>
              <a:rPr lang="en-US" sz="2400" dirty="0" smtClean="0">
                <a:latin typeface="Cambria" pitchFamily="18" charset="0"/>
              </a:rPr>
              <a:t>Galatians 3:26, 27</a:t>
            </a:r>
            <a:endParaRPr lang="en-US" sz="2400" dirty="0">
              <a:latin typeface="Cambria" pitchFamily="18" charset="0"/>
            </a:endParaRPr>
          </a:p>
        </p:txBody>
      </p:sp>
      <p:sp>
        <p:nvSpPr>
          <p:cNvPr id="5" name="Oval 4"/>
          <p:cNvSpPr/>
          <p:nvPr/>
        </p:nvSpPr>
        <p:spPr>
          <a:xfrm>
            <a:off x="381000" y="3581400"/>
            <a:ext cx="3276600" cy="28956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000" dirty="0" smtClean="0">
                <a:latin typeface="Candara" pitchFamily="34" charset="0"/>
              </a:rPr>
              <a:t>Children  of Devil</a:t>
            </a:r>
            <a:endParaRPr lang="en-US" sz="4000" dirty="0">
              <a:latin typeface="Candara" pitchFamily="34" charset="0"/>
            </a:endParaRPr>
          </a:p>
        </p:txBody>
      </p:sp>
      <p:sp>
        <p:nvSpPr>
          <p:cNvPr id="6" name="Oval 5"/>
          <p:cNvSpPr/>
          <p:nvPr/>
        </p:nvSpPr>
        <p:spPr>
          <a:xfrm>
            <a:off x="5638800" y="3581400"/>
            <a:ext cx="3276600" cy="28956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dirty="0" smtClean="0">
                <a:latin typeface="Candara" pitchFamily="34" charset="0"/>
              </a:rPr>
              <a:t>Children of God</a:t>
            </a:r>
            <a:endParaRPr lang="en-US" sz="4000" dirty="0">
              <a:latin typeface="Candara" pitchFamily="34" charset="0"/>
            </a:endParaRPr>
          </a:p>
        </p:txBody>
      </p:sp>
      <p:sp>
        <p:nvSpPr>
          <p:cNvPr id="4" name="TextBox 3"/>
          <p:cNvSpPr txBox="1"/>
          <p:nvPr/>
        </p:nvSpPr>
        <p:spPr>
          <a:xfrm>
            <a:off x="228600" y="304800"/>
            <a:ext cx="3581400" cy="26776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dirty="0" smtClean="0">
                <a:latin typeface="Corbel" pitchFamily="34" charset="0"/>
              </a:rPr>
              <a:t>“In this the </a:t>
            </a:r>
            <a:br>
              <a:rPr lang="en-US" sz="2800" dirty="0" smtClean="0">
                <a:latin typeface="Corbel" pitchFamily="34" charset="0"/>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children of God</a:t>
            </a:r>
            <a:r>
              <a:rPr lang="en-US" sz="2800" dirty="0" smtClean="0">
                <a:latin typeface="Corbel" pitchFamily="34" charset="0"/>
              </a:rPr>
              <a:t> </a:t>
            </a:r>
            <a:br>
              <a:rPr lang="en-US" sz="2800" dirty="0" smtClean="0">
                <a:latin typeface="Corbel" pitchFamily="34" charset="0"/>
              </a:rPr>
            </a:br>
            <a:r>
              <a:rPr lang="en-US" sz="2800" dirty="0" smtClean="0">
                <a:latin typeface="Corbel" pitchFamily="34" charset="0"/>
              </a:rPr>
              <a:t>and the </a:t>
            </a:r>
            <a:br>
              <a:rPr lang="en-US" sz="2800" dirty="0" smtClean="0">
                <a:latin typeface="Corbel" pitchFamily="34" charset="0"/>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rPr>
              <a:t>children of the devil </a:t>
            </a:r>
            <a:r>
              <a:rPr lang="en-US" sz="2800" dirty="0" smtClean="0">
                <a:latin typeface="Corbel" pitchFamily="34" charset="0"/>
              </a:rPr>
              <a:t/>
            </a:r>
            <a:br>
              <a:rPr lang="en-US" sz="2800" dirty="0" smtClean="0">
                <a:latin typeface="Corbel" pitchFamily="34" charset="0"/>
              </a:rPr>
            </a:br>
            <a:r>
              <a:rPr lang="en-US" sz="2800" dirty="0" smtClean="0">
                <a:latin typeface="Corbel" pitchFamily="34" charset="0"/>
              </a:rPr>
              <a:t>are manifest…” </a:t>
            </a:r>
            <a:br>
              <a:rPr lang="en-US" sz="2800" dirty="0" smtClean="0">
                <a:latin typeface="Corbel" pitchFamily="34" charset="0"/>
              </a:rPr>
            </a:br>
            <a:r>
              <a:rPr lang="en-US" sz="2800" dirty="0" smtClean="0">
                <a:latin typeface="Corbel" pitchFamily="34" charset="0"/>
              </a:rPr>
              <a:t>(1 Jn. 3:10)</a:t>
            </a:r>
            <a:endParaRPr lang="en-US" sz="2800" dirty="0">
              <a:latin typeface="Corbel" pitchFamily="34" charset="0"/>
            </a:endParaRPr>
          </a:p>
        </p:txBody>
      </p:sp>
      <p:grpSp>
        <p:nvGrpSpPr>
          <p:cNvPr id="14" name="Group 13"/>
          <p:cNvGrpSpPr/>
          <p:nvPr/>
        </p:nvGrpSpPr>
        <p:grpSpPr>
          <a:xfrm>
            <a:off x="3124200" y="3962400"/>
            <a:ext cx="3810000" cy="2133600"/>
            <a:chOff x="3124200" y="3886200"/>
            <a:chExt cx="3810000" cy="2133600"/>
          </a:xfrm>
        </p:grpSpPr>
        <p:sp>
          <p:nvSpPr>
            <p:cNvPr id="13" name="Rectangle 12"/>
            <p:cNvSpPr/>
            <p:nvPr/>
          </p:nvSpPr>
          <p:spPr>
            <a:xfrm>
              <a:off x="4267200" y="4828675"/>
              <a:ext cx="13716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4724400"/>
              <a:ext cx="1676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738" name="Picture 2" descr="http://downloads.clipart.com/19612249.png?t=1192663834&amp;h=a36b865deffe3c85abcaa4dcab2e51ac&amp;u=stevenjwallace"/>
            <p:cNvPicPr>
              <a:picLocks noChangeAspect="1" noChangeArrowheads="1"/>
            </p:cNvPicPr>
            <p:nvPr/>
          </p:nvPicPr>
          <p:blipFill>
            <a:blip r:embed="rId3"/>
            <a:srcRect/>
            <a:stretch>
              <a:fillRect/>
            </a:stretch>
          </p:blipFill>
          <p:spPr bwMode="auto">
            <a:xfrm>
              <a:off x="3124200" y="4191000"/>
              <a:ext cx="3810000" cy="1828800"/>
            </a:xfrm>
            <a:prstGeom prst="rect">
              <a:avLst/>
            </a:prstGeom>
            <a:noFill/>
          </p:spPr>
        </p:pic>
        <p:sp>
          <p:nvSpPr>
            <p:cNvPr id="9" name="TextBox 8"/>
            <p:cNvSpPr txBox="1"/>
            <p:nvPr/>
          </p:nvSpPr>
          <p:spPr>
            <a:xfrm>
              <a:off x="3185082" y="5235714"/>
              <a:ext cx="2188420" cy="707886"/>
            </a:xfrm>
            <a:prstGeom prst="rect">
              <a:avLst/>
            </a:prstGeom>
            <a:solidFill>
              <a:schemeClr val="bg1"/>
            </a:solidFill>
            <a:effectLst>
              <a:softEdge rad="63500"/>
            </a:effectLst>
          </p:spPr>
          <p:txBody>
            <a:bodyPr wrap="non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BAPTISM</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p:txBody>
        </p:sp>
        <p:sp>
          <p:nvSpPr>
            <p:cNvPr id="8" name="TextBox 7"/>
            <p:cNvSpPr txBox="1"/>
            <p:nvPr/>
          </p:nvSpPr>
          <p:spPr>
            <a:xfrm>
              <a:off x="3124200" y="3886200"/>
              <a:ext cx="1798826" cy="769441"/>
            </a:xfrm>
            <a:prstGeom prst="rect">
              <a:avLst/>
            </a:prstGeom>
            <a:solidFill>
              <a:schemeClr val="bg1"/>
            </a:solidFill>
            <a:effectLst>
              <a:softEdge rad="63500"/>
            </a:effectLst>
          </p:spPr>
          <p:txBody>
            <a:bodyPr wrap="none" rtlCol="0">
              <a:spAutoFit/>
            </a:bodyPr>
            <a:lstStyle/>
            <a:p>
              <a:r>
                <a:rPr lang="en-US" sz="4400" spc="3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ndara" pitchFamily="34" charset="0"/>
                </a:rPr>
                <a:t>FAITH</a:t>
              </a:r>
              <a:endParaRPr lang="en-US" sz="4400" spc="300" dirty="0">
                <a:ln w="10160">
                  <a:solidFill>
                    <a:schemeClr val="accent1"/>
                  </a:solidFill>
                  <a:prstDash val="solid"/>
                </a:ln>
                <a:solidFill>
                  <a:srgbClr val="FFFFFF"/>
                </a:solidFill>
                <a:effectLst>
                  <a:outerShdw blurRad="38100" dist="32000" dir="5400000" algn="tl">
                    <a:srgbClr val="000000">
                      <a:alpha val="30000"/>
                    </a:srgbClr>
                  </a:outerShdw>
                </a:effectLst>
                <a:latin typeface="Candar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http://downloads.clipart.com/33378149.png?t=1192611964&amp;h=ee8b18e3cbef3053d10b390fe2e76262&amp;u=stevenjwallace"/>
          <p:cNvPicPr>
            <a:picLocks noChangeAspect="1" noChangeArrowheads="1"/>
          </p:cNvPicPr>
          <p:nvPr/>
        </p:nvPicPr>
        <p:blipFill>
          <a:blip r:embed="rId2" cstate="print"/>
          <a:srcRect l="3828" t="12676" r="28592" b="11268"/>
          <a:stretch>
            <a:fillRect/>
          </a:stretch>
        </p:blipFill>
        <p:spPr bwMode="auto">
          <a:xfrm>
            <a:off x="3352800" y="1107830"/>
            <a:ext cx="5334000" cy="3692769"/>
          </a:xfrm>
          <a:prstGeom prst="rect">
            <a:avLst/>
          </a:prstGeom>
          <a:noFill/>
        </p:spPr>
      </p:pic>
      <p:sp>
        <p:nvSpPr>
          <p:cNvPr id="3" name="Content Placeholder 2"/>
          <p:cNvSpPr>
            <a:spLocks noGrp="1"/>
          </p:cNvSpPr>
          <p:nvPr>
            <p:ph idx="1"/>
          </p:nvPr>
        </p:nvSpPr>
        <p:spPr>
          <a:xfrm>
            <a:off x="457200" y="1447800"/>
            <a:ext cx="8229600" cy="4038600"/>
          </a:xfrm>
          <a:solidFill>
            <a:schemeClr val="accent1">
              <a:alpha val="62000"/>
            </a:schemeClr>
          </a:solidFill>
          <a:ln>
            <a:solidFill>
              <a:schemeClr val="bg1">
                <a:lumMod val="95000"/>
                <a:lumOff val="5000"/>
              </a:schemeClr>
            </a:solidFill>
          </a:ln>
          <a:effectLst/>
        </p:spPr>
        <p:txBody>
          <a:bodyPr>
            <a:noAutofit/>
          </a:bodyPr>
          <a:lstStyle/>
          <a:p>
            <a:r>
              <a:rPr lang="en-US" sz="2800" dirty="0" smtClean="0">
                <a:effectLst>
                  <a:outerShdw blurRad="38100" dist="38100" dir="2700000" algn="tl">
                    <a:srgbClr val="000000">
                      <a:alpha val="43137"/>
                    </a:srgbClr>
                  </a:outerShdw>
                </a:effectLst>
              </a:rPr>
              <a:t>neglect of temple service (1:12, 13; Neh. 13:4, 5)</a:t>
            </a:r>
          </a:p>
          <a:p>
            <a:r>
              <a:rPr lang="en-US" sz="2800" dirty="0" smtClean="0">
                <a:effectLst>
                  <a:outerShdw blurRad="38100" dist="38100" dir="2700000" algn="tl">
                    <a:srgbClr val="000000">
                      <a:alpha val="43137"/>
                    </a:srgbClr>
                  </a:outerShdw>
                </a:effectLst>
              </a:rPr>
              <a:t>withholding of tithes (3:8; Neh. 13:10)</a:t>
            </a:r>
          </a:p>
          <a:p>
            <a:pPr lvl="1"/>
            <a:r>
              <a:rPr lang="en-US" dirty="0" smtClean="0">
                <a:effectLst>
                  <a:outerShdw blurRad="38100" dist="38100" dir="2700000" algn="tl">
                    <a:srgbClr val="000000">
                      <a:alpha val="43137"/>
                    </a:srgbClr>
                  </a:outerShdw>
                </a:effectLst>
              </a:rPr>
              <a:t>outward observances with no inward devotion</a:t>
            </a:r>
          </a:p>
          <a:p>
            <a:r>
              <a:rPr lang="en-US" sz="2800" dirty="0" smtClean="0">
                <a:effectLst>
                  <a:outerShdw blurRad="38100" dist="38100" dir="2700000" algn="tl">
                    <a:srgbClr val="000000">
                      <a:alpha val="43137"/>
                    </a:srgbClr>
                  </a:outerShdw>
                </a:effectLst>
              </a:rPr>
              <a:t>partiality in the priesthood (2:1-9; Neh. 13:4, 29)</a:t>
            </a:r>
          </a:p>
          <a:p>
            <a:r>
              <a:rPr lang="en-US" sz="2800" dirty="0" smtClean="0">
                <a:effectLst>
                  <a:outerShdw blurRad="38100" dist="38100" dir="2700000" algn="tl">
                    <a:srgbClr val="000000">
                      <a:alpha val="43137"/>
                    </a:srgbClr>
                  </a:outerShdw>
                </a:effectLst>
              </a:rPr>
              <a:t>repudiation of legitimate wives (2:13-16)</a:t>
            </a:r>
          </a:p>
          <a:p>
            <a:r>
              <a:rPr lang="en-US" sz="2800" dirty="0" smtClean="0">
                <a:effectLst>
                  <a:outerShdw blurRad="38100" dist="38100" dir="2700000" algn="tl">
                    <a:srgbClr val="000000">
                      <a:alpha val="43137"/>
                    </a:srgbClr>
                  </a:outerShdw>
                </a:effectLst>
              </a:rPr>
              <a:t>remarriage with alien women (2:11; Neh. 13:23-27)</a:t>
            </a:r>
          </a:p>
          <a:p>
            <a:r>
              <a:rPr lang="en-US" sz="2800" dirty="0" smtClean="0">
                <a:effectLst>
                  <a:outerShdw blurRad="38100" dist="38100" dir="2700000" algn="tl">
                    <a:srgbClr val="000000">
                      <a:alpha val="43137"/>
                    </a:srgbClr>
                  </a:outerShdw>
                </a:effectLst>
              </a:rPr>
              <a:t>harsh words against God (1:7; 2:17; 3:13)</a:t>
            </a:r>
          </a:p>
          <a:p>
            <a:pPr lvl="1"/>
            <a:r>
              <a:rPr lang="en-US" dirty="0" smtClean="0">
                <a:effectLst>
                  <a:outerShdw blurRad="38100" dist="38100" dir="2700000" algn="tl">
                    <a:srgbClr val="000000">
                      <a:alpha val="43137"/>
                    </a:srgbClr>
                  </a:outerShdw>
                </a:effectLst>
              </a:rPr>
              <a:t>widespread skepticism</a:t>
            </a:r>
          </a:p>
          <a:p>
            <a:pPr lvl="1">
              <a:buNone/>
            </a:pPr>
            <a:endParaRPr lang="en-US" dirty="0" smtClean="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Problems In Malachi's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p:txBody>
          <a:bodyPr/>
          <a:lstStyle/>
          <a:p>
            <a:r>
              <a:rPr lang="en-US" dirty="0" smtClean="0"/>
              <a:t>blind to God’s love (1:2)</a:t>
            </a:r>
          </a:p>
          <a:p>
            <a:pPr lvl="1"/>
            <a:r>
              <a:rPr lang="en-US" dirty="0" smtClean="0"/>
              <a:t>“I have loved you” (LORD)</a:t>
            </a:r>
          </a:p>
          <a:p>
            <a:pPr lvl="1"/>
            <a:r>
              <a:rPr lang="en-US" dirty="0" smtClean="0"/>
              <a:t>“In what way have you loved us?” (Israel)</a:t>
            </a:r>
          </a:p>
          <a:p>
            <a:pPr lvl="1"/>
            <a:r>
              <a:rPr lang="en-US" dirty="0" smtClean="0"/>
              <a:t>beware not to forget past mercies</a:t>
            </a:r>
          </a:p>
          <a:p>
            <a:pPr lvl="2"/>
            <a:r>
              <a:rPr lang="en-US" b="1" dirty="0" smtClean="0"/>
              <a:t>“they believed His words…they soon forgot His works” (Ps. 106:12, 13)</a:t>
            </a:r>
          </a:p>
        </p:txBody>
      </p:sp>
      <p:sp>
        <p:nvSpPr>
          <p:cNvPr id="7" name="Content Placeholder 6"/>
          <p:cNvSpPr>
            <a:spLocks noGrp="1"/>
          </p:cNvSpPr>
          <p:nvPr>
            <p:ph sz="half" idx="2"/>
          </p:nvPr>
        </p:nvSpPr>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p:txBody>
          <a:bodyPr>
            <a:normAutofit/>
          </a:bodyPr>
          <a:lstStyle/>
          <a:p>
            <a:r>
              <a:rPr lang="en-US" dirty="0" smtClean="0">
                <a:solidFill>
                  <a:schemeClr val="tx1">
                    <a:lumMod val="75000"/>
                  </a:schemeClr>
                </a:solidFill>
              </a:rPr>
              <a:t>blind to God’s love (1:2)</a:t>
            </a:r>
          </a:p>
          <a:p>
            <a:r>
              <a:rPr lang="en-US" dirty="0" smtClean="0"/>
              <a:t>blind to guilt (1:6)</a:t>
            </a:r>
          </a:p>
          <a:p>
            <a:pPr lvl="1"/>
            <a:r>
              <a:rPr lang="en-US" dirty="0" smtClean="0"/>
              <a:t>“Where is My honor?” (LORD)</a:t>
            </a:r>
          </a:p>
          <a:p>
            <a:pPr lvl="1"/>
            <a:r>
              <a:rPr lang="en-US" dirty="0" smtClean="0"/>
              <a:t>“In what way have we despised Your name?” (Israel)</a:t>
            </a:r>
          </a:p>
          <a:p>
            <a:pPr lvl="2"/>
            <a:r>
              <a:rPr lang="en-US" b="1" dirty="0" smtClean="0"/>
              <a:t>we forget we are dust and ashes</a:t>
            </a:r>
          </a:p>
          <a:p>
            <a:pPr lvl="2"/>
            <a:r>
              <a:rPr lang="en-US" b="1" dirty="0" smtClean="0"/>
              <a:t>we forget God is “a great King,” “Master,” “Father,” etc.</a:t>
            </a:r>
          </a:p>
        </p:txBody>
      </p:sp>
      <p:sp>
        <p:nvSpPr>
          <p:cNvPr id="4" name="Content Placeholder 3"/>
          <p:cNvSpPr>
            <a:spLocks noGrp="1"/>
          </p:cNvSpPr>
          <p:nvPr>
            <p:ph sz="half" idx="2"/>
          </p:nvPr>
        </p:nvSpPr>
        <p:spPr>
          <a:xfrm>
            <a:off x="4648200" y="1524000"/>
            <a:ext cx="4059936" cy="4876800"/>
          </a:xfrm>
        </p:spPr>
        <p:txBody>
          <a:bodyPr>
            <a:normAutofit/>
          </a:bodyPr>
          <a:lstStyle/>
          <a:p>
            <a:r>
              <a:rPr lang="en-US" dirty="0" smtClean="0"/>
              <a:t>“But Simon answered and said to Him, ‘Master, we have toiled all night and caught nothing; nevertheless at Your word I will let down the net’…When Simon Peter saw it, he fell down at Jesus’ knees, saying, ‘Depart from me, for I am a sinful man, O Lord!’” (</a:t>
            </a:r>
            <a:r>
              <a:rPr lang="en-US" dirty="0" err="1" smtClean="0"/>
              <a:t>Lk</a:t>
            </a:r>
            <a:r>
              <a:rPr lang="en-US" dirty="0" smtClean="0"/>
              <a:t>. 5:5, 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p:txBody>
          <a:bodyPr>
            <a:normAutofit/>
          </a:bodyPr>
          <a:lstStyle/>
          <a:p>
            <a:r>
              <a:rPr lang="en-US" dirty="0" smtClean="0">
                <a:solidFill>
                  <a:schemeClr val="tx1">
                    <a:lumMod val="75000"/>
                  </a:schemeClr>
                </a:solidFill>
              </a:rPr>
              <a:t>blind to God’s love (1:2)</a:t>
            </a:r>
          </a:p>
          <a:p>
            <a:r>
              <a:rPr lang="en-US" dirty="0" smtClean="0">
                <a:solidFill>
                  <a:schemeClr val="tx1">
                    <a:lumMod val="75000"/>
                  </a:schemeClr>
                </a:solidFill>
              </a:rPr>
              <a:t>blind to guilt (1:6)</a:t>
            </a:r>
          </a:p>
          <a:p>
            <a:r>
              <a:rPr lang="en-US" dirty="0" smtClean="0"/>
              <a:t>blind to defiling the Lord’s Table (1:7, 12-14)</a:t>
            </a:r>
          </a:p>
          <a:p>
            <a:pPr lvl="1"/>
            <a:r>
              <a:rPr lang="en-US" dirty="0" smtClean="0"/>
              <a:t>“by saying, ‘the table of the LORD is contemptible’” (1:7)</a:t>
            </a:r>
          </a:p>
          <a:p>
            <a:pPr lvl="1"/>
            <a:r>
              <a:rPr lang="en-US" dirty="0" smtClean="0"/>
              <a:t>“when you offer the blind” (1:8)</a:t>
            </a:r>
          </a:p>
        </p:txBody>
      </p:sp>
      <p:sp>
        <p:nvSpPr>
          <p:cNvPr id="4" name="Content Placeholder 3"/>
          <p:cNvSpPr>
            <a:spLocks noGrp="1"/>
          </p:cNvSpPr>
          <p:nvPr>
            <p:ph sz="half" idx="2"/>
          </p:nvPr>
        </p:nvSpPr>
        <p:spPr>
          <a:xfrm>
            <a:off x="4648200" y="1524000"/>
            <a:ext cx="4059936" cy="4953000"/>
          </a:xfrm>
        </p:spPr>
        <p:txBody>
          <a:bodyPr>
            <a:normAutofit/>
          </a:bodyPr>
          <a:lstStyle/>
          <a:p>
            <a:r>
              <a:rPr lang="en-US" dirty="0" smtClean="0"/>
              <a:t>We can defile the Lord’s Table under the New Testament by:</a:t>
            </a:r>
          </a:p>
          <a:p>
            <a:pPr lvl="1"/>
            <a:r>
              <a:rPr lang="en-US" dirty="0" smtClean="0"/>
              <a:t>not examining ourselves</a:t>
            </a:r>
          </a:p>
          <a:p>
            <a:pPr lvl="1"/>
            <a:r>
              <a:rPr lang="en-US" dirty="0" smtClean="0"/>
              <a:t>not giving thanks</a:t>
            </a:r>
          </a:p>
          <a:p>
            <a:pPr lvl="1"/>
            <a:r>
              <a:rPr lang="en-US" dirty="0" smtClean="0"/>
              <a:t>partaking in an unworthy manner (e.g., common meal)</a:t>
            </a:r>
          </a:p>
          <a:p>
            <a:pPr lvl="1"/>
            <a:r>
              <a:rPr lang="en-US" dirty="0" smtClean="0"/>
              <a:t>provoking the Lord to jealousy by placing something before Him </a:t>
            </a:r>
          </a:p>
          <a:p>
            <a:pPr lvl="1"/>
            <a:r>
              <a:rPr lang="en-US" dirty="0" smtClean="0"/>
              <a:t>1 Cor. 10:21, 22; 11:27-34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p:txBody>
          <a:bodyPr>
            <a:normAutofit/>
          </a:bodyPr>
          <a:lstStyle/>
          <a:p>
            <a:r>
              <a:rPr lang="en-US" dirty="0" smtClean="0">
                <a:solidFill>
                  <a:schemeClr val="tx1">
                    <a:lumMod val="75000"/>
                  </a:schemeClr>
                </a:solidFill>
              </a:rPr>
              <a:t>blind to God’s love (1:2)</a:t>
            </a:r>
          </a:p>
          <a:p>
            <a:r>
              <a:rPr lang="en-US" dirty="0" smtClean="0">
                <a:solidFill>
                  <a:schemeClr val="tx1">
                    <a:lumMod val="75000"/>
                  </a:schemeClr>
                </a:solidFill>
              </a:rPr>
              <a:t>blind to guilt (1:6)</a:t>
            </a:r>
          </a:p>
          <a:p>
            <a:r>
              <a:rPr lang="en-US" dirty="0" smtClean="0">
                <a:solidFill>
                  <a:schemeClr val="tx1">
                    <a:lumMod val="75000"/>
                  </a:schemeClr>
                </a:solidFill>
              </a:rPr>
              <a:t>blind to defiling the Lord’s Table (1:7, 12-14)</a:t>
            </a:r>
          </a:p>
          <a:p>
            <a:r>
              <a:rPr lang="en-US" dirty="0" smtClean="0"/>
              <a:t>blind to massacring marriage (2:11-16)</a:t>
            </a:r>
          </a:p>
        </p:txBody>
      </p:sp>
      <p:sp>
        <p:nvSpPr>
          <p:cNvPr id="4" name="Content Placeholder 3"/>
          <p:cNvSpPr>
            <a:spLocks noGrp="1"/>
          </p:cNvSpPr>
          <p:nvPr>
            <p:ph sz="half" idx="2"/>
          </p:nvPr>
        </p:nvSpPr>
        <p:spPr>
          <a:xfrm>
            <a:off x="4648200" y="1524000"/>
            <a:ext cx="4059936" cy="4876800"/>
          </a:xfrm>
        </p:spPr>
        <p:txBody>
          <a:bodyPr>
            <a:normAutofit/>
          </a:bodyPr>
          <a:lstStyle/>
          <a:p>
            <a:r>
              <a:rPr lang="en-US" dirty="0" smtClean="0"/>
              <a:t>man’s relationship with God affects his relationship with others (2:10)</a:t>
            </a:r>
          </a:p>
          <a:p>
            <a:r>
              <a:rPr lang="en-US" dirty="0" smtClean="0"/>
              <a:t>man’s relationship with others affects his relationship with God (2:13)</a:t>
            </a:r>
          </a:p>
          <a:p>
            <a:pPr lvl="1"/>
            <a:r>
              <a:rPr lang="en-US" dirty="0" smtClean="0"/>
              <a:t>a sin against God’s children is a sin against God (v. 11; cf. Matt. 25:45)!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Malachi 2:13</a:t>
            </a:r>
            <a:endParaRPr lang="en-US" dirty="0"/>
          </a:p>
        </p:txBody>
      </p:sp>
      <p:sp>
        <p:nvSpPr>
          <p:cNvPr id="6" name="Content Placeholder 5"/>
          <p:cNvSpPr>
            <a:spLocks noGrp="1"/>
          </p:cNvSpPr>
          <p:nvPr>
            <p:ph sz="half" idx="2"/>
          </p:nvPr>
        </p:nvSpPr>
        <p:spPr/>
        <p:txBody>
          <a:bodyPr/>
          <a:lstStyle/>
          <a:p>
            <a:r>
              <a:rPr lang="en-US" dirty="0" smtClean="0"/>
              <a:t>“And this is the second thing you do: You cover the altar of the LORD with tears, With weeping and crying; So He does not regard the offering anymore, Nor receive it with goodwill from your hands”</a:t>
            </a:r>
          </a:p>
        </p:txBody>
      </p:sp>
      <p:sp>
        <p:nvSpPr>
          <p:cNvPr id="8" name="Content Placeholder 7"/>
          <p:cNvSpPr>
            <a:spLocks noGrp="1"/>
          </p:cNvSpPr>
          <p:nvPr>
            <p:ph sz="quarter" idx="4"/>
          </p:nvPr>
        </p:nvSpPr>
        <p:spPr/>
        <p:txBody>
          <a:bodyPr>
            <a:normAutofit/>
          </a:bodyPr>
          <a:lstStyle/>
          <a:p>
            <a:r>
              <a:rPr lang="en-US" dirty="0" smtClean="0"/>
              <a:t>“Husbands, likewise, dwell with them with understanding, giving honor to the wife, as to the weaker vessel, and as being heirs together of the grace of life, that your prayers may not be hindered”</a:t>
            </a:r>
          </a:p>
        </p:txBody>
      </p:sp>
      <p:sp>
        <p:nvSpPr>
          <p:cNvPr id="2" name="Title 1"/>
          <p:cNvSpPr>
            <a:spLocks noGrp="1"/>
          </p:cNvSpPr>
          <p:nvPr>
            <p:ph type="title"/>
          </p:nvPr>
        </p:nvSpPr>
        <p:spPr/>
        <p:txBody>
          <a:bodyPr>
            <a:normAutofit fontScale="90000"/>
          </a:bodyPr>
          <a:lstStyle/>
          <a:p>
            <a:r>
              <a:rPr smtClean="0"/>
              <a:t>The Weeping Wife May Negate The Sacrfice of the Husband!</a:t>
            </a:r>
            <a:endParaRPr lang="en-US" dirty="0"/>
          </a:p>
        </p:txBody>
      </p:sp>
      <p:sp>
        <p:nvSpPr>
          <p:cNvPr id="7" name="Text Placeholder 6"/>
          <p:cNvSpPr>
            <a:spLocks noGrp="1"/>
          </p:cNvSpPr>
          <p:nvPr>
            <p:ph type="body" idx="3"/>
          </p:nvPr>
        </p:nvSpPr>
        <p:spPr/>
        <p:txBody>
          <a:bodyPr/>
          <a:lstStyle/>
          <a:p>
            <a:r>
              <a:rPr lang="en-US" dirty="0" smtClean="0"/>
              <a:t>1 Peter 3:7</a:t>
            </a:r>
            <a:endParaRPr lang="en-US" dirty="0"/>
          </a:p>
        </p:txBody>
      </p:sp>
      <p:sp>
        <p:nvSpPr>
          <p:cNvPr id="9" name="TextBox 8"/>
          <p:cNvSpPr txBox="1"/>
          <p:nvPr/>
        </p:nvSpPr>
        <p:spPr>
          <a:xfrm>
            <a:off x="609600" y="6019800"/>
            <a:ext cx="38862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t>“with whom you have dealt treacherously” (2:14)</a:t>
            </a:r>
            <a:endParaRPr lang="en-US" sz="2000" dirty="0"/>
          </a:p>
        </p:txBody>
      </p:sp>
      <p:sp>
        <p:nvSpPr>
          <p:cNvPr id="10" name="TextBox 9"/>
          <p:cNvSpPr txBox="1"/>
          <p:nvPr/>
        </p:nvSpPr>
        <p:spPr>
          <a:xfrm>
            <a:off x="4876800" y="6019800"/>
            <a:ext cx="38862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smtClean="0"/>
              <a:t>“with whom you have not dwelt with understanding”</a:t>
            </a:r>
            <a:endParaRPr lang="en-US" sz="2000" dirty="0"/>
          </a:p>
        </p:txBody>
      </p:sp>
      <p:pic>
        <p:nvPicPr>
          <p:cNvPr id="216066" name="Picture 2" descr="http://downloads.clipart.com/133138.jpg?t=1192656976&amp;h=4cf66419a998e81b6e99ad93df9bad44&amp;u=stevenjwallace"/>
          <p:cNvPicPr>
            <a:picLocks noChangeAspect="1" noChangeArrowheads="1"/>
          </p:cNvPicPr>
          <p:nvPr/>
        </p:nvPicPr>
        <p:blipFill>
          <a:blip r:embed="rId2"/>
          <a:srcRect/>
          <a:stretch>
            <a:fillRect/>
          </a:stretch>
        </p:blipFill>
        <p:spPr bwMode="auto">
          <a:xfrm>
            <a:off x="5181600" y="762000"/>
            <a:ext cx="3733800" cy="1360454"/>
          </a:xfrm>
          <a:prstGeom prst="rect">
            <a:avLst/>
          </a:prstGeom>
          <a:noFill/>
          <a:effectLst>
            <a:softEdge rad="317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6"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7">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childTnLst>
                                </p:cTn>
                              </p:par>
                            </p:childTnLst>
                          </p:cTn>
                        </p:par>
                        <p:par>
                          <p:cTn id="24" fill="hold">
                            <p:stCondLst>
                              <p:cond delay="2000"/>
                            </p:stCondLst>
                            <p:childTnLst>
                              <p:par>
                                <p:cTn id="25" presetID="38" presetClass="entr" presetSubtype="0" accel="5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set>
                                      <p:cBhvr>
                                        <p:cTn id="27" dur="455" fill="hold">
                                          <p:stCondLst>
                                            <p:cond delay="0"/>
                                          </p:stCondLst>
                                        </p:cTn>
                                        <p:tgtEl>
                                          <p:spTgt spid="10"/>
                                        </p:tgtEl>
                                        <p:attrNameLst>
                                          <p:attrName>style.rotation</p:attrName>
                                        </p:attrNameLst>
                                      </p:cBhvr>
                                      <p:to>
                                        <p:strVal val="-45.0"/>
                                      </p:to>
                                    </p:set>
                                    <p:anim calcmode="lin" valueType="num">
                                      <p:cBhvr>
                                        <p:cTn id="2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a:xfrm>
            <a:off x="457200" y="1524000"/>
            <a:ext cx="4059936" cy="5943600"/>
          </a:xfrm>
        </p:spPr>
        <p:txBody>
          <a:bodyPr>
            <a:normAutofit/>
          </a:bodyPr>
          <a:lstStyle/>
          <a:p>
            <a:r>
              <a:rPr lang="en-US" dirty="0" smtClean="0">
                <a:solidFill>
                  <a:schemeClr val="tx1">
                    <a:lumMod val="75000"/>
                  </a:schemeClr>
                </a:solidFill>
              </a:rPr>
              <a:t>blind to God’s love (1:2)</a:t>
            </a:r>
          </a:p>
          <a:p>
            <a:r>
              <a:rPr lang="en-US" dirty="0" smtClean="0">
                <a:solidFill>
                  <a:schemeClr val="tx1">
                    <a:lumMod val="75000"/>
                  </a:schemeClr>
                </a:solidFill>
              </a:rPr>
              <a:t>blind to guilt (1:6)</a:t>
            </a:r>
          </a:p>
          <a:p>
            <a:r>
              <a:rPr lang="en-US" dirty="0" smtClean="0">
                <a:solidFill>
                  <a:schemeClr val="tx1">
                    <a:lumMod val="75000"/>
                  </a:schemeClr>
                </a:solidFill>
              </a:rPr>
              <a:t>blind to defiling the Lord’s Table (1:7, 12-14)</a:t>
            </a:r>
          </a:p>
          <a:p>
            <a:r>
              <a:rPr lang="en-US" dirty="0" smtClean="0">
                <a:solidFill>
                  <a:schemeClr val="tx1">
                    <a:lumMod val="75000"/>
                  </a:schemeClr>
                </a:solidFill>
              </a:rPr>
              <a:t>blind to massacring marriage (2:11-16)</a:t>
            </a:r>
          </a:p>
          <a:p>
            <a:r>
              <a:rPr lang="en-US" dirty="0" smtClean="0"/>
              <a:t>blind to wearying God (2:17)</a:t>
            </a:r>
          </a:p>
          <a:p>
            <a:pPr lvl="1"/>
            <a:r>
              <a:rPr lang="en-US" dirty="0" smtClean="0"/>
              <a:t>with words!</a:t>
            </a:r>
          </a:p>
          <a:p>
            <a:pPr lvl="1"/>
            <a:r>
              <a:rPr lang="en-US" dirty="0" smtClean="0"/>
              <a:t>false accusations against God</a:t>
            </a:r>
            <a:endParaRPr lang="en-US" dirty="0"/>
          </a:p>
        </p:txBody>
      </p:sp>
      <p:sp>
        <p:nvSpPr>
          <p:cNvPr id="4" name="Content Placeholder 3"/>
          <p:cNvSpPr>
            <a:spLocks noGrp="1"/>
          </p:cNvSpPr>
          <p:nvPr>
            <p:ph sz="half" idx="2"/>
          </p:nvPr>
        </p:nvSpPr>
        <p:spPr>
          <a:xfrm>
            <a:off x="4648200" y="1524000"/>
            <a:ext cx="4059936" cy="5181600"/>
          </a:xfrm>
        </p:spPr>
        <p:txBody>
          <a:bodyPr>
            <a:normAutofit/>
          </a:bodyPr>
          <a:lstStyle/>
          <a:p>
            <a:r>
              <a:rPr lang="en-US" dirty="0" smtClean="0"/>
              <a:t>“to execute judgment on all, to convict all who are ungodly among them of all their ungodly deeds which they have committed in an ungodly way, </a:t>
            </a:r>
            <a:r>
              <a:rPr lang="en-US" u="sng" dirty="0" smtClean="0"/>
              <a:t>and of all the harsh things which ungodly sinners have spoken </a:t>
            </a:r>
            <a:r>
              <a:rPr lang="en-US" dirty="0" smtClean="0"/>
              <a:t>against Him” (Jude 15)</a:t>
            </a:r>
          </a:p>
          <a:p>
            <a:pPr lvl="1"/>
            <a:r>
              <a:rPr lang="en-US" dirty="0" smtClean="0"/>
              <a:t>it does matter what we say!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Message of Blindness</a:t>
            </a:r>
            <a:endParaRPr lang="en-US" sz="4400" dirty="0"/>
          </a:p>
        </p:txBody>
      </p:sp>
      <p:sp>
        <p:nvSpPr>
          <p:cNvPr id="3" name="Content Placeholder 2"/>
          <p:cNvSpPr>
            <a:spLocks noGrp="1"/>
          </p:cNvSpPr>
          <p:nvPr>
            <p:ph sz="half" idx="1"/>
          </p:nvPr>
        </p:nvSpPr>
        <p:spPr>
          <a:xfrm>
            <a:off x="457200" y="1524000"/>
            <a:ext cx="4059936" cy="5105400"/>
          </a:xfrm>
        </p:spPr>
        <p:txBody>
          <a:bodyPr/>
          <a:lstStyle/>
          <a:p>
            <a:r>
              <a:rPr lang="en-US" dirty="0" smtClean="0">
                <a:solidFill>
                  <a:schemeClr val="tx1">
                    <a:lumMod val="75000"/>
                  </a:schemeClr>
                </a:solidFill>
              </a:rPr>
              <a:t>blind to God’s love (1:2)</a:t>
            </a:r>
          </a:p>
          <a:p>
            <a:r>
              <a:rPr lang="en-US" dirty="0" smtClean="0">
                <a:solidFill>
                  <a:schemeClr val="tx1">
                    <a:lumMod val="75000"/>
                  </a:schemeClr>
                </a:solidFill>
              </a:rPr>
              <a:t>blind to guilt (1:6)</a:t>
            </a:r>
          </a:p>
          <a:p>
            <a:r>
              <a:rPr lang="en-US" dirty="0" smtClean="0">
                <a:solidFill>
                  <a:schemeClr val="tx1">
                    <a:lumMod val="75000"/>
                  </a:schemeClr>
                </a:solidFill>
              </a:rPr>
              <a:t>blind to defiling the Lord’s Table (1:7, 12-14)</a:t>
            </a:r>
          </a:p>
          <a:p>
            <a:r>
              <a:rPr lang="en-US" dirty="0" smtClean="0">
                <a:solidFill>
                  <a:schemeClr val="tx1">
                    <a:lumMod val="75000"/>
                  </a:schemeClr>
                </a:solidFill>
              </a:rPr>
              <a:t>blind to massacring marriage (2:11-16)</a:t>
            </a:r>
          </a:p>
          <a:p>
            <a:r>
              <a:rPr lang="en-US" dirty="0" smtClean="0">
                <a:solidFill>
                  <a:schemeClr val="tx1">
                    <a:lumMod val="75000"/>
                  </a:schemeClr>
                </a:solidFill>
              </a:rPr>
              <a:t>blind to wearying God (2:17)</a:t>
            </a:r>
            <a:endParaRPr lang="en-US" dirty="0">
              <a:solidFill>
                <a:schemeClr val="tx1">
                  <a:lumMod val="75000"/>
                </a:schemeClr>
              </a:solidFill>
            </a:endParaRPr>
          </a:p>
        </p:txBody>
      </p:sp>
      <p:sp>
        <p:nvSpPr>
          <p:cNvPr id="4" name="Content Placeholder 3"/>
          <p:cNvSpPr>
            <a:spLocks noGrp="1"/>
          </p:cNvSpPr>
          <p:nvPr>
            <p:ph sz="half" idx="2"/>
          </p:nvPr>
        </p:nvSpPr>
        <p:spPr>
          <a:xfrm>
            <a:off x="4648200" y="1524000"/>
            <a:ext cx="4059936" cy="7010400"/>
          </a:xfrm>
        </p:spPr>
        <p:txBody>
          <a:bodyPr/>
          <a:lstStyle/>
          <a:p>
            <a:r>
              <a:rPr lang="en-US" dirty="0" smtClean="0"/>
              <a:t>blind to the nature of the Lord’s 1</a:t>
            </a:r>
            <a:r>
              <a:rPr lang="en-US" baseline="30000" dirty="0" smtClean="0"/>
              <a:t>st</a:t>
            </a:r>
            <a:r>
              <a:rPr lang="en-US" dirty="0" smtClean="0"/>
              <a:t> coming (3:1-3; 4:1ff)</a:t>
            </a:r>
          </a:p>
          <a:p>
            <a:pPr lvl="1"/>
            <a:r>
              <a:rPr lang="en-US" dirty="0" smtClean="0"/>
              <a:t>not going to be as they expected</a:t>
            </a:r>
          </a:p>
          <a:p>
            <a:pPr lvl="1"/>
            <a:r>
              <a:rPr lang="en-US" dirty="0" smtClean="0"/>
              <a:t>condemnation upon Israel rather than Israel’s enemies</a:t>
            </a:r>
          </a:p>
          <a:p>
            <a:pPr lvl="1"/>
            <a:r>
              <a:rPr lang="en-US" dirty="0" smtClean="0"/>
              <a:t>fulfilled: Matt. 3:7-11; Jn. 2:13-16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Paper</Template>
  <TotalTime>1718</TotalTime>
  <Words>2454</Words>
  <Application>Microsoft Office PowerPoint</Application>
  <PresentationFormat>On-screen Show (4:3)</PresentationFormat>
  <Paragraphs>172</Paragraphs>
  <Slides>15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Constantia</vt:lpstr>
      <vt:lpstr>Wingdings 2</vt:lpstr>
      <vt:lpstr>Lucida Sans</vt:lpstr>
      <vt:lpstr>Cambria</vt:lpstr>
      <vt:lpstr>Candara</vt:lpstr>
      <vt:lpstr>Corbel</vt:lpstr>
      <vt:lpstr>Book Antiqua</vt:lpstr>
      <vt:lpstr>Calibri</vt:lpstr>
      <vt:lpstr>Wingdings</vt:lpstr>
      <vt:lpstr>Wingdings 3</vt:lpstr>
      <vt:lpstr>Paper</vt:lpstr>
      <vt:lpstr>Apex</vt:lpstr>
      <vt:lpstr>Messages In Malachi</vt:lpstr>
      <vt:lpstr>Problems In Malachi's Time</vt:lpstr>
      <vt:lpstr>Message of Blindness</vt:lpstr>
      <vt:lpstr>Message of Blindness</vt:lpstr>
      <vt:lpstr>Message of Blindness</vt:lpstr>
      <vt:lpstr>Message of Blindness</vt:lpstr>
      <vt:lpstr>The Weeping Wife May Negate The Sacrfice of the Husband!</vt:lpstr>
      <vt:lpstr>Message of Blindness</vt:lpstr>
      <vt:lpstr>Message of Blindness</vt:lpstr>
      <vt:lpstr>Message of Blindness</vt:lpstr>
      <vt:lpstr>Message of Blindness</vt:lpstr>
      <vt:lpstr>Thoughts on Robbing God</vt:lpstr>
      <vt:lpstr>Message of Hope</vt:lpstr>
      <vt:lpstr>Why Not Become A Child of God?</vt:lpstr>
      <vt:lpstr>The Spirit Leads To Be Baptized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Messages In Malachi</dc:title>
  <dc:subject>Malachi Study</dc:subject>
  <dc:creator>Steven J. Wallace</dc:creator>
  <cp:keywords>Malachi, messenger, bible, prophet, Old Testament</cp:keywords>
  <cp:lastModifiedBy>Steven J. Wallace</cp:lastModifiedBy>
  <cp:revision>58</cp:revision>
  <dcterms:created xsi:type="dcterms:W3CDTF">2007-10-17T07:52:53Z</dcterms:created>
  <dcterms:modified xsi:type="dcterms:W3CDTF">2007-10-28T18:26:11Z</dcterms:modified>
</cp:coreProperties>
</file>